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0"/>
  </p:notesMasterIdLst>
  <p:sldIdLst>
    <p:sldId id="256" r:id="rId2"/>
    <p:sldId id="352" r:id="rId3"/>
    <p:sldId id="353" r:id="rId4"/>
    <p:sldId id="354" r:id="rId5"/>
    <p:sldId id="355" r:id="rId6"/>
    <p:sldId id="356" r:id="rId7"/>
    <p:sldId id="357" r:id="rId8"/>
    <p:sldId id="34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5/13/2020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hf hdr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/>
          </a:bodyPr>
          <a:lstStyle/>
          <a:p>
            <a:pPr indent="457200" algn="ctr"/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>
                <a:solidFill>
                  <a:srgbClr val="FF0000"/>
                </a:solidFill>
              </a:rPr>
              <a:t/>
            </a:r>
            <a:br>
              <a:rPr sz="3200">
                <a:solidFill>
                  <a:srgbClr val="FF0000"/>
                </a:solidFill>
              </a:rPr>
            </a:br>
            <a:r>
              <a:rPr sz="3200">
                <a:solidFill>
                  <a:srgbClr val="FF0000"/>
                </a:solidFill>
              </a:rPr>
              <a:t/>
            </a:r>
            <a:br>
              <a:rPr sz="3200">
                <a:solidFill>
                  <a:srgbClr val="FF0000"/>
                </a:solidFill>
              </a:rPr>
            </a:br>
            <a:r>
              <a:rPr sz="3000" b="1">
                <a:solidFill>
                  <a:srgbClr val="FFFF00"/>
                </a:solidFill>
              </a:rPr>
              <a:t>Class: B.Com – Part-2 </a:t>
            </a:r>
            <a:br>
              <a:rPr sz="3000" b="1">
                <a:solidFill>
                  <a:srgbClr val="FFFF00"/>
                </a:solidFill>
              </a:rPr>
            </a:br>
            <a:r>
              <a:rPr sz="3000" b="1">
                <a:solidFill>
                  <a:srgbClr val="FFFF00"/>
                </a:solidFill>
              </a:rPr>
              <a:t>Subject: Business Regulatory Framework</a:t>
            </a:r>
            <a:r>
              <a:rPr sz="2800">
                <a:solidFill>
                  <a:srgbClr val="FFFF00"/>
                </a:solidFill>
              </a:rPr>
              <a:t/>
            </a:r>
            <a:br>
              <a:rPr sz="2800">
                <a:solidFill>
                  <a:srgbClr val="FFFF00"/>
                </a:solidFill>
              </a:rPr>
            </a:br>
            <a:r>
              <a:rPr sz="2800" b="1">
                <a:solidFill>
                  <a:srgbClr val="FFFF00"/>
                </a:solidFill>
              </a:rPr>
              <a:t>TOPIC</a:t>
            </a:r>
            <a:r>
              <a:rPr sz="2800" b="1" smtClean="0">
                <a:solidFill>
                  <a:srgbClr val="FFFF00"/>
                </a:solidFill>
              </a:rPr>
              <a:t>: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Performance of Contract of </a:t>
            </a:r>
            <a:r>
              <a:rPr lang="en-US" sz="2800" dirty="0" smtClean="0">
                <a:solidFill>
                  <a:srgbClr val="FFFF00"/>
                </a:solidFill>
              </a:rPr>
              <a:t>Sale</a:t>
            </a:r>
            <a:endParaRPr sz="2800" b="1">
              <a:solidFill>
                <a:srgbClr val="FFFF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 smtClean="0">
                <a:solidFill>
                  <a:schemeClr val="tx1"/>
                </a:solidFill>
              </a:rPr>
              <a:t>Whatsup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229600" cy="604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Performance of Contract of Sale</a:t>
            </a:r>
            <a:r>
              <a:rPr lang="en-US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 smtClean="0">
                <a:latin typeface="Calibri" pitchFamily="34" charset="0"/>
                <a:cs typeface="Calibri" pitchFamily="34" charset="0"/>
              </a:rPr>
              <a:t>According to sec.31 of the Sale of Goods Act, performance of contract of sale means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as regards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seller delivery of goods to the buyer, and as regards the buyer acceptance of the delivery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of the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goods and payment for them, in accordance with the terms of the contract of sale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Delivery of the Goods: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Sec. 2(2) of the Sale of Goods Act defines delivery as a voluntary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transfer of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possession from one person to another. The delivery of goods may be actual, symbolic or</a:t>
            </a:r>
          </a:p>
          <a:p>
            <a:pPr algn="just"/>
            <a:r>
              <a:rPr lang="en-US" sz="2800" dirty="0" smtClean="0">
                <a:latin typeface="Calibri" pitchFamily="34" charset="0"/>
                <a:cs typeface="Calibri" pitchFamily="34" charset="0"/>
              </a:rPr>
              <a:t>constructive.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538971"/>
            <a:ext cx="8229600" cy="604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Actual 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delivery: -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When the goods are handed over by the seller to the buyer or his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duly authorized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agent, the delivery is said to be actual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Symbolic delivery: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Where the goods are bulky and heavy, it is not possible to give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actual delivery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of the goods. In such a case, the control over the goods is transferred by delivery</a:t>
            </a:r>
          </a:p>
          <a:p>
            <a:pPr algn="just"/>
            <a:r>
              <a:rPr lang="en-US" sz="2800" dirty="0" smtClean="0">
                <a:latin typeface="Calibri" pitchFamily="34" charset="0"/>
                <a:cs typeface="Calibri" pitchFamily="34" charset="0"/>
              </a:rPr>
              <a:t>of a symbol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Constructive delivery or delivery by atonement: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When a person who is in a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possession of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goods accepts or acknowledges holding them on behalf of the buyer, it is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called constructive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delivery.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538971"/>
            <a:ext cx="8229600" cy="610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Rules regarding delivery: - 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Following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are the provision relating to the delivery of goods by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the seller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to the buyer: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Possession of goods: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Delivery should have the effect of putting the buyer in possession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of the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goods. So a delivery to anyone other than the buyer or his agent is insufficient.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Delivery and payment are concurrent conditions:-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The seller should be ready to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hand over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the possession of goods and the buyer should be ready to pay the price.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Part delivery: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A delivery of part of the goods has the effect of delivery provided such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part delivery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is made in progress of the delivery of the whole(Sec. 34)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Buyer to apply for delivery: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Unless expressly agreed to the contrary, the seller is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not bound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to deliver them until the buyer applies for delivery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229600" cy="6414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Time of delivery: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in a contract of sale, the delivery of goods should be made within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reasonable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time unless a time is fixed in the contract.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6.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Place of delivery: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Where the place of delivery is stated in the contract, the goods must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be delivered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at the specified place during working hours on a working day.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7.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Goods in possession of third person: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When the goods at the time of sale are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in possession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of a third person, delivery takes place if such third person acknowledges to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the buyer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that he holds the goods on his behalf.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8.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Expenses of delivery: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The seller should bear the expenses of putting the goods into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a deliverable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state and also the incidental expenses unless otherwise agreed.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9.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Installment delivery: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Unless both the parties agree, the buyer of goods is not bound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to accept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delivery thereof by installments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229600" cy="6014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10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Delivery to a carrier by </a:t>
            </a:r>
            <a:r>
              <a:rPr lang="en-US" sz="2600" b="1" dirty="0" err="1" smtClean="0">
                <a:latin typeface="Calibri" pitchFamily="34" charset="0"/>
                <a:cs typeface="Calibri" pitchFamily="34" charset="0"/>
              </a:rPr>
              <a:t>wharfinger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Delivery of goods to a carrier for the purpose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of transmission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to the buyer or the delivery of the goods to a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wharfinger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for safe custody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is prima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facie deemed to be delivery of the goods to the buyer.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11.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Buyer right of examining the goods: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Where the goods are delivered to the buyer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which he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has not previously examined, he is entitles to examine them for his satisfaction. He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is not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deemed to have accepted them unless and until he has had a reasonable opportunity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for such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examination.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12.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Return of rejected goods: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A mere fact that goods have been received does not lead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to acceptance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 In certain cases, buyer has a right to reject the goods after having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received them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 In such cases, the buyer is not bound to return the goods to the seller. It should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be sufficient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if he intimate his rejection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229600" cy="6414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13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Examination of goods by the buyer: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Where goods are delivered to the buyer which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he has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not previously examined, he is not deemed to have accepted them unless and until he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is given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a reasonable opportunity of examining the goods.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14.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When wrong quantity is delivered: -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Where the quantity delivered is different from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the quantity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contracted then, the buyer accepts the goods which are in accordance with the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contract and reject the rest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600" dirty="0" smtClean="0">
                <a:latin typeface="Calibri" pitchFamily="34" charset="0"/>
                <a:cs typeface="Calibri" pitchFamily="34" charset="0"/>
              </a:rPr>
              <a:t>15.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Liability of buyer for neglecting or refusing delivery of goods: -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When a seller is ready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and willing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to deliver the goods and requests the buyer to take delivery, and the buyer fails to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take delivery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within a reasonable time of that request, the buyer is liable to compensate the seller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for any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loss arising due to his neglect or refusal to take delivery plus a reasonable charge for the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care and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custody of the goods.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4236</TotalTime>
  <Words>912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WELCOME  Class: B.Com – Part-2  Subject: Business Regulatory Framework TOPIC:  Performance of Contract of Sale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389</cp:revision>
  <dcterms:created xsi:type="dcterms:W3CDTF">2011-08-23T10:02:56Z</dcterms:created>
  <dcterms:modified xsi:type="dcterms:W3CDTF">2020-05-13T07:47:19Z</dcterms:modified>
</cp:coreProperties>
</file>